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Average"/>
      <p:regular r:id="rId21"/>
    </p:embeddedFont>
    <p:embeddedFont>
      <p:font typeface="Oswald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Oswald-regular.fntdata"/><Relationship Id="rId10" Type="http://schemas.openxmlformats.org/officeDocument/2006/relationships/slide" Target="slides/slide5.xml"/><Relationship Id="rId21" Type="http://schemas.openxmlformats.org/officeDocument/2006/relationships/font" Target="fonts/Average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Oswa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31c240d0a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31c240d0a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39f8f3aacf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39f8f3aacf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39f8f3aacf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39f8f3aacf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9f8f3aac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9f8f3aac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31c240d0a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31c240d0a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39f8f3aac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39f8f3aac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31c240d0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31c240d0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399bc14c39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399bc14c39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399bc14c39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399bc14c39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399bc14c39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399bc14c39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31c240d0a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31c240d0a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31c240d0a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31c240d0a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399bc14c39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399bc14c39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31c240d0a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31c240d0a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Shantanu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11700" y="4525750"/>
            <a:ext cx="8520600" cy="5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Team 4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8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>
            <p:ph type="ctrTitle"/>
          </p:nvPr>
        </p:nvSpPr>
        <p:spPr>
          <a:xfrm>
            <a:off x="285950" y="3555250"/>
            <a:ext cx="8520600" cy="9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ECE 554 Lightning Talk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 Management</a:t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Handling Video Parsing Issues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A2C4C9"/>
              </a:buClr>
              <a:buSzPts val="1400"/>
              <a:buFont typeface="Average"/>
              <a:buChar char="●"/>
            </a:pPr>
            <a:r>
              <a:rPr lang="en" sz="1400">
                <a:solidFill>
                  <a:srgbClr val="A2C4C9"/>
                </a:solidFill>
              </a:rPr>
              <a:t>If we are unable to properly decode video data from USB, our contingency plan is to run the reference video on separate hardware to ensure smooth playback.</a:t>
            </a:r>
            <a:endParaRPr sz="1400">
              <a:solidFill>
                <a:srgbClr val="A2C4C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A2C4C9"/>
                </a:solidFill>
              </a:rPr>
              <a:t>Store only important </a:t>
            </a:r>
            <a:r>
              <a:rPr lang="en" sz="1400">
                <a:solidFill>
                  <a:srgbClr val="A2C4C9"/>
                </a:solidFill>
              </a:rPr>
              <a:t>comparison</a:t>
            </a:r>
            <a:r>
              <a:rPr lang="en" sz="1400">
                <a:solidFill>
                  <a:srgbClr val="A2C4C9"/>
                </a:solidFill>
              </a:rPr>
              <a:t> data on the fpga </a:t>
            </a:r>
            <a:endParaRPr sz="1400">
              <a:solidFill>
                <a:srgbClr val="A2C4C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Addressing Body Movement Tracking Challenges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A2C4C9"/>
              </a:buClr>
              <a:buSzPts val="1400"/>
              <a:buFont typeface="Average"/>
              <a:buChar char="●"/>
            </a:pPr>
            <a:r>
              <a:rPr lang="en" sz="1400">
                <a:solidFill>
                  <a:srgbClr val="A2C4C9"/>
                </a:solidFill>
              </a:rPr>
              <a:t>If edge detection does not effectively track body movements, we will pivot to glove tracking, focusing only on hand movements.</a:t>
            </a:r>
            <a:endParaRPr sz="1400">
              <a:solidFill>
                <a:srgbClr val="A2C4C9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400"/>
              <a:buFont typeface="Average"/>
              <a:buChar char="●"/>
            </a:pPr>
            <a:r>
              <a:rPr lang="en" sz="1400">
                <a:solidFill>
                  <a:srgbClr val="A2C4C9"/>
                </a:solidFill>
              </a:rPr>
              <a:t>This adjustment simplifies the comparison logic while still maintaining an interactive gameplay experience.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These contingency plans ensure that the project remains functional and delivers a compelling demo, even if some technical hurdles arise.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Milestones and Evaluation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Milestone 1 (March, 4th):</a:t>
            </a:r>
            <a:r>
              <a:rPr lang="en" sz="1400">
                <a:solidFill>
                  <a:schemeClr val="dk1"/>
                </a:solidFill>
              </a:rPr>
              <a:t> Architectural Review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A2C4C9"/>
              </a:buClr>
              <a:buSzPts val="1400"/>
              <a:buChar char="●"/>
            </a:pPr>
            <a:r>
              <a:rPr lang="en" sz="1400">
                <a:solidFill>
                  <a:srgbClr val="A2C4C9"/>
                </a:solidFill>
              </a:rPr>
              <a:t>Algorithm selection -&gt; Specific type of accelerator, -&gt;ISA</a:t>
            </a:r>
            <a:endParaRPr sz="1400">
              <a:solidFill>
                <a:srgbClr val="A2C4C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400"/>
              <a:buChar char="●"/>
            </a:pPr>
            <a:r>
              <a:rPr lang="en" sz="1400">
                <a:solidFill>
                  <a:srgbClr val="A2C4C9"/>
                </a:solidFill>
              </a:rPr>
              <a:t>Peripheral selection -&gt; h.264 decoder, mp3 decoder</a:t>
            </a:r>
            <a:endParaRPr sz="1400">
              <a:solidFill>
                <a:srgbClr val="A2C4C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Milestone 2 (March, 11th):</a:t>
            </a:r>
            <a:r>
              <a:rPr lang="en" sz="1400">
                <a:solidFill>
                  <a:schemeClr val="dk1"/>
                </a:solidFill>
              </a:rPr>
              <a:t> Microarchitectural Review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A2C4C9"/>
              </a:buClr>
              <a:buSzPts val="1400"/>
              <a:buChar char="●"/>
            </a:pPr>
            <a:r>
              <a:rPr lang="en" sz="1400">
                <a:solidFill>
                  <a:srgbClr val="A2C4C9"/>
                </a:solidFill>
              </a:rPr>
              <a:t>High-level processor architecture, modular accelerator diagram, </a:t>
            </a:r>
            <a:endParaRPr sz="1400">
              <a:solidFill>
                <a:srgbClr val="A2C4C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Milestone 3 (March, 20th):</a:t>
            </a:r>
            <a:r>
              <a:rPr lang="en" sz="1400">
                <a:solidFill>
                  <a:schemeClr val="dk1"/>
                </a:solidFill>
              </a:rPr>
              <a:t> Basic Building Blocks Implementation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A2C4C9"/>
              </a:buClr>
              <a:buSzPts val="1400"/>
              <a:buChar char="●"/>
            </a:pPr>
            <a:r>
              <a:rPr lang="en" sz="1400">
                <a:solidFill>
                  <a:srgbClr val="A2C4C9"/>
                </a:solidFill>
              </a:rPr>
              <a:t>Processor core pipelines, connections between modules, inputs and outputs..</a:t>
            </a:r>
            <a:endParaRPr sz="1400">
              <a:solidFill>
                <a:srgbClr val="A2C4C9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400"/>
              <a:buChar char="●"/>
            </a:pPr>
            <a:r>
              <a:rPr lang="en" sz="1400">
                <a:solidFill>
                  <a:srgbClr val="A2C4C9"/>
                </a:solidFill>
              </a:rPr>
              <a:t>Compiler Basics</a:t>
            </a:r>
            <a:endParaRPr sz="1400">
              <a:solidFill>
                <a:srgbClr val="A2C4C9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Milestones and Evaluation Cont.</a:t>
            </a:r>
            <a:endParaRPr/>
          </a:p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Milestone 4 (April, 3rd):</a:t>
            </a:r>
            <a:r>
              <a:rPr lang="en" sz="1400">
                <a:solidFill>
                  <a:schemeClr val="dk1"/>
                </a:solidFill>
              </a:rPr>
              <a:t> Processor/Accelerator implementation &amp; basic software support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A2C4C9"/>
              </a:buClr>
              <a:buSzPts val="1400"/>
              <a:buChar char="●"/>
            </a:pPr>
            <a:r>
              <a:rPr lang="en" sz="1400">
                <a:solidFill>
                  <a:srgbClr val="A2C4C9"/>
                </a:solidFill>
              </a:rPr>
              <a:t>Compiler Functional, and compile basic game loop.</a:t>
            </a:r>
            <a:endParaRPr sz="1400">
              <a:solidFill>
                <a:srgbClr val="A2C4C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Milestone 5 (April, 15th):</a:t>
            </a:r>
            <a:r>
              <a:rPr lang="en" sz="1400">
                <a:solidFill>
                  <a:schemeClr val="dk1"/>
                </a:solidFill>
              </a:rPr>
              <a:t> Complete System Implementation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A2C4C9"/>
              </a:buClr>
              <a:buSzPts val="1400"/>
              <a:buChar char="●"/>
            </a:pPr>
            <a:r>
              <a:rPr lang="en" sz="1400">
                <a:solidFill>
                  <a:srgbClr val="A2C4C9"/>
                </a:solidFill>
              </a:rPr>
              <a:t>Minimum: Motion tracking, game loop. Optimal: Video and audio integration.</a:t>
            </a:r>
            <a:endParaRPr sz="1400">
              <a:solidFill>
                <a:srgbClr val="A2C4C9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pic>
        <p:nvPicPr>
          <p:cNvPr id="137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318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Responsibilities</a:t>
            </a:r>
            <a:endParaRPr/>
          </a:p>
        </p:txBody>
      </p:sp>
      <p:sp>
        <p:nvSpPr>
          <p:cNvPr id="143" name="Google Shape;143;p26"/>
          <p:cNvSpPr txBox="1"/>
          <p:nvPr>
            <p:ph idx="1" type="body"/>
          </p:nvPr>
        </p:nvSpPr>
        <p:spPr>
          <a:xfrm>
            <a:off x="311700" y="1209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Tyler: Accelerator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Shantanu: Peripherals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Paridhi: Processor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Diego: Software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677" y="187800"/>
            <a:ext cx="7358325" cy="466026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772100" y="42429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Introduction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Tyler Jordan</a:t>
            </a:r>
            <a:r>
              <a:rPr lang="en"/>
              <a:t> - </a:t>
            </a:r>
            <a:r>
              <a:rPr lang="en" sz="1400"/>
              <a:t>Computer Engineering, </a:t>
            </a:r>
            <a:endParaRPr sz="1400"/>
          </a:p>
          <a:p>
            <a:pPr indent="0" lvl="0" marL="1371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    Computer Science,</a:t>
            </a:r>
            <a:endParaRPr sz="1400"/>
          </a:p>
          <a:p>
            <a:pPr indent="0" lvl="0" marL="1371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    Applied Mathematics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Shantanu Chaudhuri</a:t>
            </a:r>
            <a:r>
              <a:rPr lang="en"/>
              <a:t> - </a:t>
            </a:r>
            <a:r>
              <a:rPr lang="en" sz="1400"/>
              <a:t>Computer Engineering,</a:t>
            </a:r>
            <a:endParaRPr sz="1400"/>
          </a:p>
          <a:p>
            <a:pPr indent="457200" lvl="0" marL="18288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   Computer Science</a:t>
            </a:r>
            <a:endParaRPr b="1"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32600"/>
            <a:ext cx="1951322" cy="26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8" y="3015699"/>
            <a:ext cx="2894694" cy="192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Team Introduction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Paridhi Gupta</a:t>
            </a:r>
            <a:r>
              <a:rPr lang="en"/>
              <a:t> - </a:t>
            </a:r>
            <a:r>
              <a:rPr lang="en" sz="1400"/>
              <a:t>Computer Engineering, </a:t>
            </a:r>
            <a:endParaRPr sz="1400"/>
          </a:p>
          <a:p>
            <a:pPr indent="0" lvl="0" marL="1371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       Computer Science,</a:t>
            </a:r>
            <a:endParaRPr sz="1400"/>
          </a:p>
          <a:p>
            <a:pPr indent="45720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       Data Science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Diego Navarro - </a:t>
            </a:r>
            <a:r>
              <a:rPr lang="en" sz="1400"/>
              <a:t>Computer Engineering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 rotWithShape="1">
          <a:blip r:embed="rId3">
            <a:alphaModFix/>
          </a:blip>
          <a:srcRect b="10466" l="0" r="10952" t="31963"/>
          <a:stretch/>
        </p:blipFill>
        <p:spPr>
          <a:xfrm>
            <a:off x="4294350" y="586325"/>
            <a:ext cx="2401049" cy="206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4350" y="3016875"/>
            <a:ext cx="2737152" cy="182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Definition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Overview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A2C4C9"/>
                </a:solidFill>
              </a:rPr>
              <a:t>Our project is a motion-based dance game inspired by </a:t>
            </a:r>
            <a:r>
              <a:rPr i="1" lang="en" sz="1400">
                <a:solidFill>
                  <a:srgbClr val="A2C4C9"/>
                </a:solidFill>
              </a:rPr>
              <a:t>Just Dance</a:t>
            </a:r>
            <a:r>
              <a:rPr lang="en" sz="1400">
                <a:solidFill>
                  <a:srgbClr val="A2C4C9"/>
                </a:solidFill>
              </a:rPr>
              <a:t>, implemented on the DE1-SOC platform. The system captures a user's dance movements in real time, processes them using edge detection, and compares them to a reference video to evaluate performance accuracy.</a:t>
            </a:r>
            <a:endParaRPr sz="1400">
              <a:solidFill>
                <a:srgbClr val="A2C4C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Actors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A2C4C9"/>
              </a:buClr>
              <a:buSzPts val="1400"/>
              <a:buChar char="●"/>
            </a:pPr>
            <a:r>
              <a:rPr lang="en" sz="1400">
                <a:solidFill>
                  <a:srgbClr val="A2C4C9"/>
                </a:solidFill>
              </a:rPr>
              <a:t>Player – Performs dance moves.</a:t>
            </a:r>
            <a:endParaRPr sz="1400">
              <a:solidFill>
                <a:srgbClr val="A2C4C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400"/>
              <a:buChar char="●"/>
            </a:pPr>
            <a:r>
              <a:rPr lang="en" sz="1400">
                <a:solidFill>
                  <a:srgbClr val="A2C4C9"/>
                </a:solidFill>
              </a:rPr>
              <a:t>System (DE1-SOC) – Captures and processes video input, evaluates performance, and provides feedback.</a:t>
            </a:r>
            <a:endParaRPr sz="1400">
              <a:solidFill>
                <a:srgbClr val="A2C4C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Preconditions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A2C4C9"/>
              </a:buClr>
              <a:buSzPts val="1400"/>
              <a:buChar char="●"/>
            </a:pPr>
            <a:r>
              <a:rPr lang="en" sz="1400">
                <a:solidFill>
                  <a:srgbClr val="A2C4C9"/>
                </a:solidFill>
              </a:rPr>
              <a:t>Reference video is stored on USB/SD card and is accessible.</a:t>
            </a:r>
            <a:endParaRPr sz="1400">
              <a:solidFill>
                <a:srgbClr val="A2C4C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400"/>
              <a:buChar char="●"/>
            </a:pPr>
            <a:r>
              <a:rPr lang="en" sz="1400">
                <a:solidFill>
                  <a:srgbClr val="A2C4C9"/>
                </a:solidFill>
              </a:rPr>
              <a:t>Camera is connected and functional for live video capture.</a:t>
            </a:r>
            <a:endParaRPr sz="1400">
              <a:solidFill>
                <a:srgbClr val="A2C4C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400"/>
              <a:buChar char="●"/>
            </a:pPr>
            <a:r>
              <a:rPr lang="en" sz="1400">
                <a:solidFill>
                  <a:srgbClr val="A2C4C9"/>
                </a:solidFill>
              </a:rPr>
              <a:t>User is positioned properly within the camera frame.</a:t>
            </a:r>
            <a:endParaRPr sz="1400">
              <a:solidFill>
                <a:srgbClr val="A2C4C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Definition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Flow of Events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A2C4C9"/>
              </a:buClr>
              <a:buSzPts val="1400"/>
              <a:buAutoNum type="arabicPeriod"/>
            </a:pPr>
            <a:r>
              <a:rPr lang="en" sz="1400">
                <a:solidFill>
                  <a:srgbClr val="A2C4C9"/>
                </a:solidFill>
              </a:rPr>
              <a:t>User selects a dance routine.</a:t>
            </a:r>
            <a:endParaRPr sz="1400">
              <a:solidFill>
                <a:srgbClr val="A2C4C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400"/>
              <a:buAutoNum type="arabicPeriod"/>
            </a:pPr>
            <a:r>
              <a:rPr lang="en" sz="1400">
                <a:solidFill>
                  <a:srgbClr val="A2C4C9"/>
                </a:solidFill>
              </a:rPr>
              <a:t>System begins streaming the reference video and song audio.</a:t>
            </a:r>
            <a:endParaRPr sz="1400">
              <a:solidFill>
                <a:srgbClr val="A2C4C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400"/>
              <a:buAutoNum type="arabicPeriod"/>
            </a:pPr>
            <a:r>
              <a:rPr lang="en" sz="1400">
                <a:solidFill>
                  <a:srgbClr val="A2C4C9"/>
                </a:solidFill>
              </a:rPr>
              <a:t>Camera captures live movements of the user.</a:t>
            </a:r>
            <a:endParaRPr sz="1400">
              <a:solidFill>
                <a:srgbClr val="A2C4C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400"/>
              <a:buAutoNum type="arabicPeriod"/>
            </a:pPr>
            <a:r>
              <a:rPr lang="en" sz="1400">
                <a:solidFill>
                  <a:srgbClr val="A2C4C9"/>
                </a:solidFill>
              </a:rPr>
              <a:t>Image processing applies edge detection and normalization to both reference and live video.</a:t>
            </a:r>
            <a:endParaRPr sz="1400">
              <a:solidFill>
                <a:srgbClr val="A2C4C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400"/>
              <a:buAutoNum type="arabicPeriod"/>
            </a:pPr>
            <a:r>
              <a:rPr lang="en" sz="1400">
                <a:solidFill>
                  <a:srgbClr val="A2C4C9"/>
                </a:solidFill>
              </a:rPr>
              <a:t>Similarity analysis (Mean Squared Error - MSE) compares user movements to reference.</a:t>
            </a:r>
            <a:endParaRPr sz="1400">
              <a:solidFill>
                <a:srgbClr val="A2C4C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400"/>
              <a:buAutoNum type="arabicPeriod"/>
            </a:pPr>
            <a:r>
              <a:rPr lang="en" sz="1400">
                <a:solidFill>
                  <a:srgbClr val="A2C4C9"/>
                </a:solidFill>
              </a:rPr>
              <a:t>Score is calculated based on movement accuracy.</a:t>
            </a:r>
            <a:endParaRPr sz="1400">
              <a:solidFill>
                <a:srgbClr val="A2C4C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400"/>
              <a:buAutoNum type="arabicPeriod"/>
            </a:pPr>
            <a:r>
              <a:rPr lang="en" sz="1400">
                <a:solidFill>
                  <a:srgbClr val="A2C4C9"/>
                </a:solidFill>
              </a:rPr>
              <a:t>Feedback is displayed via screen and LED indicators.</a:t>
            </a:r>
            <a:endParaRPr sz="1400">
              <a:solidFill>
                <a:srgbClr val="A2C4C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Postconditions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A2C4C9"/>
              </a:buClr>
              <a:buSzPts val="1400"/>
              <a:buChar char="●"/>
            </a:pPr>
            <a:r>
              <a:rPr lang="en" sz="1400">
                <a:solidFill>
                  <a:srgbClr val="A2C4C9"/>
                </a:solidFill>
              </a:rPr>
              <a:t>User receives a performance score based on movement accuracy.</a:t>
            </a:r>
            <a:endParaRPr sz="1400">
              <a:solidFill>
                <a:srgbClr val="A2C4C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400"/>
              <a:buChar char="●"/>
            </a:pPr>
            <a:r>
              <a:rPr lang="en" sz="1400">
                <a:solidFill>
                  <a:srgbClr val="A2C4C9"/>
                </a:solidFill>
              </a:rPr>
              <a:t>System may store results for further analysis or replay.</a:t>
            </a:r>
            <a:endParaRPr sz="1400">
              <a:solidFill>
                <a:srgbClr val="A2C4C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400"/>
              <a:buChar char="●"/>
            </a:pPr>
            <a:r>
              <a:rPr lang="en" sz="1400">
                <a:solidFill>
                  <a:srgbClr val="A2C4C9"/>
                </a:solidFill>
              </a:rPr>
              <a:t>We took inspiration from Ubisoft’s hit video game series: Just Dance!</a:t>
            </a:r>
            <a:endParaRPr sz="1400">
              <a:solidFill>
                <a:srgbClr val="A2C4C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400"/>
              <a:buChar char="●"/>
            </a:pPr>
            <a:r>
              <a:rPr lang="en" sz="1400">
                <a:solidFill>
                  <a:srgbClr val="A2C4C9"/>
                </a:solidFill>
              </a:rPr>
              <a:t>An implementation on the DE1-SOC requires accurate timing alignment, utilizes several peripherals and data processing streams, and has an interactive demo element - which aligns well for the project</a:t>
            </a:r>
            <a:endParaRPr sz="1400">
              <a:solidFill>
                <a:srgbClr val="A2C4C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400"/>
              <a:buChar char="●"/>
            </a:pPr>
            <a:r>
              <a:rPr lang="en" sz="1400">
                <a:solidFill>
                  <a:srgbClr val="A2C4C9"/>
                </a:solidFill>
              </a:rPr>
              <a:t>Paridhi is a part of a dance class and is incredibly passionate about the intersection between dance and technology</a:t>
            </a:r>
            <a:endParaRPr sz="1400">
              <a:solidFill>
                <a:srgbClr val="A2C4C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400"/>
              <a:buChar char="●"/>
            </a:pPr>
            <a:r>
              <a:rPr lang="en" sz="1400">
                <a:solidFill>
                  <a:srgbClr val="A2C4C9"/>
                </a:solidFill>
              </a:rPr>
              <a:t>It was either this or a </a:t>
            </a:r>
            <a:r>
              <a:rPr lang="en" sz="1400">
                <a:solidFill>
                  <a:srgbClr val="A2C4C9"/>
                </a:solidFill>
              </a:rPr>
              <a:t>vacuum (roomba)</a:t>
            </a:r>
            <a:endParaRPr sz="1400">
              <a:solidFill>
                <a:srgbClr val="A2C4C9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Reference Video Storage &amp; Live Capture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A2C4C9"/>
              </a:buClr>
              <a:buSzPts val="1400"/>
              <a:buChar char="●"/>
            </a:pPr>
            <a:r>
              <a:rPr lang="en" sz="1400">
                <a:solidFill>
                  <a:srgbClr val="A2C4C9"/>
                </a:solidFill>
              </a:rPr>
              <a:t>Store the reference video in an SD card or USB for efficient retrieval.</a:t>
            </a:r>
            <a:endParaRPr sz="1400">
              <a:solidFill>
                <a:srgbClr val="A2C4C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400"/>
              <a:buChar char="●"/>
            </a:pPr>
            <a:r>
              <a:rPr lang="en" sz="1400">
                <a:solidFill>
                  <a:srgbClr val="A2C4C9"/>
                </a:solidFill>
              </a:rPr>
              <a:t>Capture live video feed in real-time using a camera.</a:t>
            </a:r>
            <a:endParaRPr sz="1400">
              <a:solidFill>
                <a:srgbClr val="A2C4C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Image Processing Pipeline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A2C4C9"/>
              </a:buClr>
              <a:buSzPts val="1400"/>
              <a:buChar char="●"/>
            </a:pPr>
            <a:r>
              <a:rPr lang="en" sz="1400">
                <a:solidFill>
                  <a:srgbClr val="A2C4C9"/>
                </a:solidFill>
              </a:rPr>
              <a:t>Preprocessing: Resize images and convert them to grayscale.</a:t>
            </a:r>
            <a:endParaRPr sz="1400">
              <a:solidFill>
                <a:srgbClr val="A2C4C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400"/>
              <a:buChar char="●"/>
            </a:pPr>
            <a:r>
              <a:rPr lang="en" sz="1400">
                <a:solidFill>
                  <a:srgbClr val="A2C4C9"/>
                </a:solidFill>
              </a:rPr>
              <a:t>Normalization: Adjust pixel values for consistent comparison.</a:t>
            </a:r>
            <a:endParaRPr sz="1400">
              <a:solidFill>
                <a:srgbClr val="A2C4C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400"/>
              <a:buChar char="●"/>
            </a:pPr>
            <a:r>
              <a:rPr lang="en" sz="1400">
                <a:solidFill>
                  <a:srgbClr val="A2C4C9"/>
                </a:solidFill>
              </a:rPr>
              <a:t>Edge Detection: Extract key image features using:</a:t>
            </a:r>
            <a:endParaRPr sz="1400">
              <a:solidFill>
                <a:srgbClr val="A2C4C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400"/>
              <a:buChar char="○"/>
            </a:pPr>
            <a:r>
              <a:rPr lang="en">
                <a:solidFill>
                  <a:srgbClr val="A2C4C9"/>
                </a:solidFill>
              </a:rPr>
              <a:t>Gaussian Blur: Prioritizes pixels at the image center.</a:t>
            </a:r>
            <a:endParaRPr>
              <a:solidFill>
                <a:srgbClr val="A2C4C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400"/>
              <a:buChar char="○"/>
            </a:pPr>
            <a:r>
              <a:rPr lang="en">
                <a:solidFill>
                  <a:srgbClr val="A2C4C9"/>
                </a:solidFill>
              </a:rPr>
              <a:t>Image Gradient Calculation: Uses Sobel filters for edge sharpening.</a:t>
            </a:r>
            <a:endParaRPr>
              <a:solidFill>
                <a:srgbClr val="A2C4C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400"/>
              <a:buChar char="○"/>
            </a:pPr>
            <a:r>
              <a:rPr lang="en">
                <a:solidFill>
                  <a:srgbClr val="A2C4C9"/>
                </a:solidFill>
              </a:rPr>
              <a:t>Double Thresholding: Distinguishes strong, weak, and non-edges.</a:t>
            </a:r>
            <a:endParaRPr>
              <a:solidFill>
                <a:srgbClr val="A2C4C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400"/>
              <a:buChar char="○"/>
            </a:pPr>
            <a:r>
              <a:rPr lang="en">
                <a:solidFill>
                  <a:srgbClr val="A2C4C9"/>
                </a:solidFill>
              </a:rPr>
              <a:t>Edge Tracking by Hysteresis: Refines detected edges for accuracy.</a:t>
            </a:r>
            <a:endParaRPr>
              <a:solidFill>
                <a:srgbClr val="A2C4C9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Cont.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Image Comparison Algorithm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Compute Mean Squared Error (MSE) to quantify differences.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Heavy computational workload requires an accelerator for real-time processing.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System Interfacing &amp; Output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Output video to a screen via VGA.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Display the matching score on LEDs using the FPGA.</a:t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Anticipated Challenges</a:t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074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Processing Video Data from USB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A2C4C9"/>
              </a:buClr>
              <a:buSzPts val="1400"/>
              <a:buFont typeface="Average"/>
              <a:buChar char="●"/>
            </a:pPr>
            <a:r>
              <a:rPr lang="en" sz="1400">
                <a:solidFill>
                  <a:srgbClr val="A2C4C9"/>
                </a:solidFill>
              </a:rPr>
              <a:t>Efficiently handling large video files from USB storage.</a:t>
            </a:r>
            <a:endParaRPr sz="1400">
              <a:solidFill>
                <a:srgbClr val="A2C4C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400"/>
              <a:buFont typeface="Average"/>
              <a:buChar char="●"/>
            </a:pPr>
            <a:r>
              <a:rPr lang="en" sz="1400">
                <a:solidFill>
                  <a:srgbClr val="A2C4C9"/>
                </a:solidFill>
              </a:rPr>
              <a:t>Exploring a suitable compression approach to balance speed and quality.</a:t>
            </a:r>
            <a:endParaRPr sz="1400">
              <a:solidFill>
                <a:srgbClr val="A2C4C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Timing Alignment Between Multiple Data Streams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A2C4C9"/>
              </a:buClr>
              <a:buSzPts val="1400"/>
              <a:buFont typeface="Average"/>
              <a:buChar char="●"/>
            </a:pPr>
            <a:r>
              <a:rPr lang="en" sz="1400">
                <a:solidFill>
                  <a:srgbClr val="A2C4C9"/>
                </a:solidFill>
              </a:rPr>
              <a:t>Synchronizing reference video (USB), song audio (micro SD), and camera input (GPIO) to ensure real-time feedback.</a:t>
            </a:r>
            <a:endParaRPr sz="1400">
              <a:solidFill>
                <a:srgbClr val="A2C4C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400"/>
              <a:buFont typeface="Average"/>
              <a:buChar char="●"/>
            </a:pPr>
            <a:r>
              <a:rPr lang="en" sz="1400">
                <a:solidFill>
                  <a:srgbClr val="A2C4C9"/>
                </a:solidFill>
              </a:rPr>
              <a:t>Managing potential latency issues between different data sources.</a:t>
            </a:r>
            <a:endParaRPr sz="1400">
              <a:solidFill>
                <a:srgbClr val="A2C4C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Developing Accurate Body Movement Tracking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A2C4C9"/>
              </a:buClr>
              <a:buSzPts val="1400"/>
              <a:buFont typeface="Average"/>
              <a:buChar char="●"/>
            </a:pPr>
            <a:r>
              <a:rPr lang="en" sz="1400">
                <a:solidFill>
                  <a:srgbClr val="A2C4C9"/>
                </a:solidFill>
              </a:rPr>
              <a:t>Designing robust edge detection algorithms that effectively track dance movements.</a:t>
            </a:r>
            <a:endParaRPr sz="1400">
              <a:solidFill>
                <a:srgbClr val="A2C4C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400"/>
              <a:buFont typeface="Average"/>
              <a:buChar char="●"/>
            </a:pPr>
            <a:r>
              <a:rPr lang="en" sz="1400">
                <a:solidFill>
                  <a:srgbClr val="A2C4C9"/>
                </a:solidFill>
              </a:rPr>
              <a:t>Ensuring real-time processing of movement data without excessive delays.</a:t>
            </a:r>
            <a:endParaRPr sz="1400">
              <a:solidFill>
                <a:srgbClr val="A2C4C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These challenges require optimized hardware acceleration, efficient data handling, and precise synchronization techniques to achieve smooth gameplay and accurate scoring.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